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6858000" cy="9144000"/>
  <p:embeddedFontLst>
    <p:embeddedFont>
      <p:font typeface="Roboto Slab" panose="020B0604020202020204" charset="0"/>
      <p:regular r:id="rId19"/>
      <p:bold r:id="rId20"/>
    </p:embeddedFont>
    <p:embeddedFont>
      <p:font typeface="Roboto" panose="020B060402020202020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67" y="9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1524800" y="672605"/>
            <a:ext cx="1081625" cy="1124949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" name="Shape 11"/>
          <p:cNvSpPr/>
          <p:nvPr/>
        </p:nvSpPr>
        <p:spPr>
          <a:xfrm rot="10800000">
            <a:off x="6537562" y="33429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/>
            <a:headEnd type="none" w="med" len="med"/>
            <a:tailEnd type="none" w="med" len="med"/>
          </a:ln>
        </p:spPr>
      </p:sp>
      <p:cxnSp>
        <p:nvCxnSpPr>
          <p:cNvPr id="12" name="Shape 12"/>
          <p:cNvCxnSpPr/>
          <p:nvPr/>
        </p:nvCxnSpPr>
        <p:spPr>
          <a:xfrm>
            <a:off x="4359601" y="2817463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1680301" y="1188925"/>
            <a:ext cx="5783400" cy="14573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000"/>
            </a:lvl1pPr>
            <a:lvl2pPr lvl="1" algn="ctr">
              <a:spcBef>
                <a:spcPts val="0"/>
              </a:spcBef>
              <a:buSzPct val="100000"/>
              <a:defRPr sz="4000"/>
            </a:lvl2pPr>
            <a:lvl3pPr lvl="2" algn="ctr">
              <a:spcBef>
                <a:spcPts val="0"/>
              </a:spcBef>
              <a:buSzPct val="100000"/>
              <a:defRPr sz="4000"/>
            </a:lvl3pPr>
            <a:lvl4pPr lvl="3" algn="ctr">
              <a:spcBef>
                <a:spcPts val="0"/>
              </a:spcBef>
              <a:buSzPct val="100000"/>
              <a:defRPr sz="4000"/>
            </a:lvl4pPr>
            <a:lvl5pPr lvl="4" algn="ctr">
              <a:spcBef>
                <a:spcPts val="0"/>
              </a:spcBef>
              <a:buSzPct val="100000"/>
              <a:defRPr sz="4000"/>
            </a:lvl5pPr>
            <a:lvl6pPr lvl="5" algn="ctr">
              <a:spcBef>
                <a:spcPts val="0"/>
              </a:spcBef>
              <a:buSzPct val="100000"/>
              <a:defRPr sz="4000"/>
            </a:lvl6pPr>
            <a:lvl7pPr lvl="6" algn="ctr">
              <a:spcBef>
                <a:spcPts val="0"/>
              </a:spcBef>
              <a:buSzPct val="100000"/>
              <a:defRPr sz="4000"/>
            </a:lvl7pPr>
            <a:lvl8pPr lvl="7" algn="ctr">
              <a:spcBef>
                <a:spcPts val="0"/>
              </a:spcBef>
              <a:buSzPct val="100000"/>
              <a:defRPr sz="4000"/>
            </a:lvl8pPr>
            <a:lvl9pPr lvl="8" algn="ctr"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1680301" y="3049450"/>
            <a:ext cx="5783400" cy="909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‹nº›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‹nº›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‹nº›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hape 17"/>
          <p:cNvCxnSpPr/>
          <p:nvPr/>
        </p:nvCxnSpPr>
        <p:spPr>
          <a:xfrm>
            <a:off x="4359601" y="2817463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‹nº›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hape 21"/>
          <p:cNvCxnSpPr/>
          <p:nvPr/>
        </p:nvCxnSpPr>
        <p:spPr>
          <a:xfrm>
            <a:off x="492562" y="1260283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‹nº›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hape 26"/>
          <p:cNvCxnSpPr/>
          <p:nvPr/>
        </p:nvCxnSpPr>
        <p:spPr>
          <a:xfrm>
            <a:off x="492562" y="1260283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‹nº›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‹nº›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hape 35"/>
          <p:cNvCxnSpPr/>
          <p:nvPr/>
        </p:nvCxnSpPr>
        <p:spPr>
          <a:xfrm>
            <a:off x="489218" y="1412276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‹nº›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‹nº›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cxnSp>
        <p:nvCxnSpPr>
          <p:cNvPr id="44" name="Shape 44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3800"/>
            </a:lvl1pPr>
            <a:lvl2pPr lvl="1" algn="ctr">
              <a:spcBef>
                <a:spcPts val="0"/>
              </a:spcBef>
              <a:buSzPct val="100000"/>
              <a:defRPr sz="3800"/>
            </a:lvl2pPr>
            <a:lvl3pPr lvl="2" algn="ctr">
              <a:spcBef>
                <a:spcPts val="0"/>
              </a:spcBef>
              <a:buSzPct val="100000"/>
              <a:defRPr sz="3800"/>
            </a:lvl3pPr>
            <a:lvl4pPr lvl="3" algn="ctr">
              <a:spcBef>
                <a:spcPts val="0"/>
              </a:spcBef>
              <a:buSzPct val="100000"/>
              <a:defRPr sz="3800"/>
            </a:lvl4pPr>
            <a:lvl5pPr lvl="4" algn="ctr">
              <a:spcBef>
                <a:spcPts val="0"/>
              </a:spcBef>
              <a:buSzPct val="100000"/>
              <a:defRPr sz="3800"/>
            </a:lvl5pPr>
            <a:lvl6pPr lvl="5" algn="ctr">
              <a:spcBef>
                <a:spcPts val="0"/>
              </a:spcBef>
              <a:buSzPct val="100000"/>
              <a:defRPr sz="3800"/>
            </a:lvl6pPr>
            <a:lvl7pPr lvl="6" algn="ctr">
              <a:spcBef>
                <a:spcPts val="0"/>
              </a:spcBef>
              <a:buSzPct val="100000"/>
              <a:defRPr sz="3800"/>
            </a:lvl7pPr>
            <a:lvl8pPr lvl="7" algn="ctr">
              <a:spcBef>
                <a:spcPts val="0"/>
              </a:spcBef>
              <a:buSzPct val="100000"/>
              <a:defRPr sz="3800"/>
            </a:lvl8pPr>
            <a:lvl9pPr lvl="8" algn="ctr">
              <a:spcBef>
                <a:spcPts val="0"/>
              </a:spcBef>
              <a:buSzPct val="100000"/>
              <a:defRPr sz="38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‹nº›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‹nº›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Roboto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‹nº›</a:t>
            </a:fld>
            <a:endParaRPr lang="en"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ctrTitle"/>
          </p:nvPr>
        </p:nvSpPr>
        <p:spPr>
          <a:xfrm>
            <a:off x="1680301" y="1188925"/>
            <a:ext cx="5783400" cy="14573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Matching de </a:t>
            </a:r>
            <a:r>
              <a:rPr lang="pt-BR"/>
              <a:t>Esquemas</a:t>
            </a:r>
            <a:endParaRPr lang="en" dirty="0"/>
          </a:p>
          <a:p>
            <a:pPr lvl="0">
              <a:spcBef>
                <a:spcPts val="0"/>
              </a:spcBef>
              <a:buNone/>
            </a:pPr>
            <a:r>
              <a:rPr lang="en" sz="2200" dirty="0"/>
              <a:t>(10 anos depois)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subTitle" idx="1"/>
          </p:nvPr>
        </p:nvSpPr>
        <p:spPr>
          <a:xfrm>
            <a:off x="1680301" y="3049450"/>
            <a:ext cx="5783400" cy="90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Djeefther Albuquerque dsa2@cin.ufpe.br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10 anos depois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Novas Estrategias multiplos esquemas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Reuse-based matching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Holistic matching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10 anos depois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Interatividade com Usuario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GUI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Top-k matching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Collaborative (wiki-like)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10 anos depois</a:t>
            </a:r>
          </a:p>
        </p:txBody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Novas Ferramentas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Imagem de [2]</a:t>
            </a:r>
          </a:p>
        </p:txBody>
      </p:sp>
      <p:pic>
        <p:nvPicPr>
          <p:cNvPr id="134" name="Shape 1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72761" y="1489825"/>
            <a:ext cx="4598739" cy="307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Coma++</a:t>
            </a:r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141" name="Shape 1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86924" y="1489823"/>
            <a:ext cx="5896948" cy="3317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Match não é tudo</a:t>
            </a:r>
          </a:p>
        </p:txBody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-GB" dirty="0"/>
              <a:t>Schema Merging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GB" dirty="0"/>
              <a:t>Schema Mapping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GB" dirty="0"/>
              <a:t>Schema Mapping Composition</a:t>
            </a:r>
          </a:p>
          <a:p>
            <a:pPr marL="457200" lvl="0" indent="-228600" rtl="0">
              <a:spcBef>
                <a:spcPts val="0"/>
              </a:spcBef>
            </a:pPr>
            <a:r>
              <a:rPr lang="pt-BR" dirty="0"/>
              <a:t>Outros operadores: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-GB" dirty="0"/>
              <a:t>Invert, TransGen, ...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Conclusão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pt-BR" dirty="0"/>
              <a:t>Ferramenta recorrente em muitos projetos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pt-BR" dirty="0"/>
              <a:t>Man in the loop</a:t>
            </a:r>
          </a:p>
          <a:p>
            <a:pPr marL="457200" lvl="0" indent="-228600" rtl="0">
              <a:spcBef>
                <a:spcPts val="0"/>
              </a:spcBef>
            </a:pPr>
            <a:r>
              <a:rPr lang="pt-BR" dirty="0"/>
              <a:t>Ainda incipiente, mas já com muitas ferramentas correntes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pt-BR" dirty="0"/>
              <a:t>COMA++ tem algumas falhas de usabilidade graves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pt-BR" dirty="0"/>
              <a:t>Facilita o ETL</a:t>
            </a:r>
          </a:p>
          <a:p>
            <a:pPr marL="457200" lvl="0" indent="-228600" rtl="0">
              <a:spcBef>
                <a:spcPts val="0"/>
              </a:spcBef>
            </a:pPr>
            <a:r>
              <a:rPr lang="pt-BR" dirty="0"/>
              <a:t>Hoje em dia possível em Schemas muito grandes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Referencias</a:t>
            </a:r>
          </a:p>
        </p:txBody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[1] Madhavan, J., P. A. Bernstein, and E. Rahm: Generic Schema Matching with Cupid. Proc. VLDB, 49-58, 2001.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[2] Bernstein, Philip A., Jayant Madhavan, and Erhard Rahm. "Generic schema matching, ten years later." Proceedings of the VLDB Endowment 4.11 (2011): 695-701.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[3] de Souza, Augusto Ferreira, and Ronaldo dos Santos Mello. "Análise de Abordagens para Matching de Formulários na Deep Web."</a:t>
            </a:r>
            <a:br>
              <a:rPr lang="en"/>
            </a:br>
            <a:r>
              <a:rPr lang="en"/>
              <a:t>APA	</a:t>
            </a:r>
            <a:br>
              <a:rPr lang="en"/>
            </a:br>
            <a:endParaRPr lang="e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Matching de Esquemas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pt-BR" sz="1400" dirty="0"/>
              <a:t>Jayant Madhavan, Philip A. Bernstein e Erhard Rahm</a:t>
            </a:r>
          </a:p>
          <a:p>
            <a:pPr marL="914400" lvl="1" indent="-228600" rtl="0">
              <a:spcBef>
                <a:spcPts val="0"/>
              </a:spcBef>
              <a:buAutoNum type="alphaLcPeriod"/>
            </a:pPr>
            <a:r>
              <a:rPr lang="pt-BR" sz="1100" dirty="0"/>
              <a:t>University of Washington e depois Google Inc.</a:t>
            </a:r>
          </a:p>
          <a:p>
            <a:pPr marL="914400" lvl="1" indent="-228600" rtl="0">
              <a:spcBef>
                <a:spcPts val="0"/>
              </a:spcBef>
              <a:buAutoNum type="alphaLcPeriod"/>
            </a:pPr>
            <a:r>
              <a:rPr lang="pt-BR" sz="1100" dirty="0"/>
              <a:t>Microsoft Corporation</a:t>
            </a:r>
          </a:p>
          <a:p>
            <a:pPr marL="914400" lvl="1" indent="-228600" rtl="0">
              <a:spcBef>
                <a:spcPts val="0"/>
              </a:spcBef>
              <a:buAutoNum type="alphaLcPeriod"/>
            </a:pPr>
            <a:r>
              <a:rPr lang="pt-BR" sz="1100" dirty="0"/>
              <a:t>University of Leipzig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pt-BR" sz="1400" dirty="0"/>
              <a:t>Artigo Original “Generic Schema Matching with Cupid”, 2001</a:t>
            </a:r>
          </a:p>
          <a:p>
            <a:pPr marL="914400" lvl="1" indent="-228600" rtl="0">
              <a:spcBef>
                <a:spcPts val="0"/>
              </a:spcBef>
              <a:buAutoNum type="alphaLcPeriod"/>
            </a:pPr>
            <a:r>
              <a:rPr lang="pt-BR" sz="1100" dirty="0"/>
              <a:t>Introduziu a Taxonomia</a:t>
            </a:r>
          </a:p>
          <a:p>
            <a:pPr marL="914400" lvl="1" indent="-228600" rtl="0">
              <a:spcBef>
                <a:spcPts val="0"/>
              </a:spcBef>
              <a:buAutoNum type="alphaLcPeriod"/>
            </a:pPr>
            <a:r>
              <a:rPr lang="pt-BR" sz="1100" dirty="0"/>
              <a:t>Introduziu a ferramenta/algoritmo Cupid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pt-BR" sz="1400" dirty="0"/>
              <a:t>Artigo 10 anos depois “Generic schema matching, ten years later”, 2011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Matching de Esquemas, o que é?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/>
              <a:t>Imagem</a:t>
            </a:r>
            <a:r>
              <a:rPr lang="en" dirty="0"/>
              <a:t> de </a:t>
            </a:r>
          </a:p>
          <a:p>
            <a:pPr lvl="0">
              <a:spcBef>
                <a:spcPts val="0"/>
              </a:spcBef>
              <a:buNone/>
            </a:pPr>
            <a:r>
              <a:rPr lang="en" dirty="0"/>
              <a:t>[2]</a:t>
            </a:r>
          </a:p>
        </p:txBody>
      </p:sp>
      <p:pic>
        <p:nvPicPr>
          <p:cNvPr id="77" name="Shape 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09650" y="1144124"/>
            <a:ext cx="5199799" cy="3424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Matching de Esquemas, o que é?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/>
              <a:t>Imagem de [2]</a:t>
            </a:r>
          </a:p>
        </p:txBody>
      </p:sp>
      <p:pic>
        <p:nvPicPr>
          <p:cNvPr id="84" name="Shape 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50125" y="1489831"/>
            <a:ext cx="5043750" cy="290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Matching de Esquemas, o que é?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91" name="Shape 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70725" y="1489825"/>
            <a:ext cx="3464450" cy="3222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Taxonomia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 dirty="0"/>
              <a:t>Schema </a:t>
            </a:r>
            <a:r>
              <a:rPr lang="en" i="1" dirty="0"/>
              <a:t>vs.</a:t>
            </a:r>
            <a:r>
              <a:rPr lang="en" dirty="0"/>
              <a:t> Instance Based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Element </a:t>
            </a:r>
            <a:r>
              <a:rPr lang="en" i="1" dirty="0"/>
              <a:t>vs. </a:t>
            </a:r>
            <a:r>
              <a:rPr lang="en" dirty="0"/>
              <a:t>Struct granularity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Linguistic based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Constraint based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Matching Cardinality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Auxiliary information</a:t>
            </a:r>
          </a:p>
          <a:p>
            <a:pPr marL="457200" lvl="0" indent="-228600">
              <a:spcBef>
                <a:spcPts val="0"/>
              </a:spcBef>
            </a:pPr>
            <a:r>
              <a:rPr lang="en" dirty="0"/>
              <a:t>Individual </a:t>
            </a:r>
            <a:r>
              <a:rPr lang="en" i="1" dirty="0"/>
              <a:t>vs. </a:t>
            </a:r>
            <a:r>
              <a:rPr lang="en" dirty="0"/>
              <a:t>Combinatorial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Cupid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Primeira </a:t>
            </a:r>
            <a:r>
              <a:rPr lang="pt-BR" dirty="0"/>
              <a:t>ferramenta</a:t>
            </a:r>
            <a:r>
              <a:rPr lang="en" dirty="0"/>
              <a:t> e algoritmo generico</a:t>
            </a:r>
          </a:p>
          <a:p>
            <a:pPr lvl="0">
              <a:spcBef>
                <a:spcPts val="0"/>
              </a:spcBef>
              <a:buNone/>
            </a:pPr>
            <a:r>
              <a:rPr lang="en" dirty="0"/>
              <a:t>Introduzido em 2001, por [1]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dirty="0"/>
              <a:t>10 anos depois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Novas tecnicas: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Graph matching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Usage-based matching (query, logs, joins, …)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Document content similarity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10 anos depois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dirty="0"/>
              <a:t>Novas Estratégias de agrupamento de técnicas: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Workflow-like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GB" dirty="0"/>
              <a:t>Self-tuning</a:t>
            </a:r>
            <a:r>
              <a:rPr lang="en" dirty="0"/>
              <a:t> match workflows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Early search space pruning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Partition-based matching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Parallel matching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Optimizations for large schemas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374</Words>
  <Application>Microsoft Office PowerPoint</Application>
  <PresentationFormat>Apresentação na tela (16:9)</PresentationFormat>
  <Paragraphs>72</Paragraphs>
  <Slides>16</Slides>
  <Notes>16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0" baseType="lpstr">
      <vt:lpstr>Arial</vt:lpstr>
      <vt:lpstr>Roboto Slab</vt:lpstr>
      <vt:lpstr>Roboto</vt:lpstr>
      <vt:lpstr>marina</vt:lpstr>
      <vt:lpstr>Matching de Esquemas (10 anos depois)</vt:lpstr>
      <vt:lpstr>Matching de Esquemas</vt:lpstr>
      <vt:lpstr>Matching de Esquemas, o que é?</vt:lpstr>
      <vt:lpstr>Matching de Esquemas, o que é?</vt:lpstr>
      <vt:lpstr>Matching de Esquemas, o que é?</vt:lpstr>
      <vt:lpstr>Taxonomia</vt:lpstr>
      <vt:lpstr>Cupid</vt:lpstr>
      <vt:lpstr>10 anos depois</vt:lpstr>
      <vt:lpstr>10 anos depois</vt:lpstr>
      <vt:lpstr>10 anos depois</vt:lpstr>
      <vt:lpstr>10 anos depois</vt:lpstr>
      <vt:lpstr>10 anos depois</vt:lpstr>
      <vt:lpstr>Coma++</vt:lpstr>
      <vt:lpstr>Match não é tudo</vt:lpstr>
      <vt:lpstr>Conclusão</vt:lpstr>
      <vt:lpstr>Referencias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Matching de Esquemas  (10 anos depois)</dc:title>
  <cp:lastModifiedBy>Djeefther S.A.</cp:lastModifiedBy>
  <cp:revision>2</cp:revision>
  <dcterms:modified xsi:type="dcterms:W3CDTF">2016-09-23T14:01:08Z</dcterms:modified>
</cp:coreProperties>
</file>